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73" r:id="rId4"/>
    <p:sldId id="260" r:id="rId5"/>
    <p:sldId id="258" r:id="rId6"/>
    <p:sldId id="275" r:id="rId7"/>
    <p:sldId id="261" r:id="rId8"/>
    <p:sldId id="274" r:id="rId9"/>
    <p:sldId id="276" r:id="rId10"/>
    <p:sldId id="264" r:id="rId11"/>
    <p:sldId id="265" r:id="rId12"/>
    <p:sldId id="267" r:id="rId13"/>
    <p:sldId id="281" r:id="rId14"/>
    <p:sldId id="268" r:id="rId15"/>
    <p:sldId id="280" r:id="rId16"/>
    <p:sldId id="269" r:id="rId17"/>
    <p:sldId id="282" r:id="rId18"/>
    <p:sldId id="283" r:id="rId19"/>
    <p:sldId id="286" r:id="rId20"/>
    <p:sldId id="287" r:id="rId21"/>
    <p:sldId id="270" r:id="rId22"/>
    <p:sldId id="271" r:id="rId23"/>
    <p:sldId id="277" r:id="rId24"/>
    <p:sldId id="278" r:id="rId25"/>
    <p:sldId id="272" r:id="rId26"/>
    <p:sldId id="289" r:id="rId27"/>
    <p:sldId id="288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FFA1"/>
    <a:srgbClr val="00D25F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59395-9F71-4166-8CFB-9731F01DE127}" type="datetimeFigureOut">
              <a:rPr lang="pl-PL" smtClean="0"/>
              <a:pPr/>
              <a:t>2014-03-18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0781E-E8B4-4902-91E6-63F6D3EDC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26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0781E-E8B4-4902-91E6-63F6D3EDCFF5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0781E-E8B4-4902-91E6-63F6D3EDCFF5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82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6F2EAAF6-7779-4B74-8E7D-409443277756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94210524-C052-44EA-9808-8DC7408DB76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2160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F671-DD1F-4447-BEC2-C062ED432F02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9293-E9B0-4FCA-BEDC-125633127599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>
            <a:lvl1pPr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E6C13D09-B877-4A43-B38E-DDC9D998D1EB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94210524-C052-44EA-9808-8DC7408DB76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 vert="horz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1C59-E2D4-4F1B-B019-0D88840A2F7F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210524-C052-44EA-9808-8DC7408DB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974F-E74F-4D32-A030-AA1ABD3B68BB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CEEE-6F1C-4B97-B749-A6DD003AB998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40C7-6AAB-4EAE-AEA3-83D5AD58E1E4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FE0C-4395-4E24-BD24-5C1C7E7C21C2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F840-776E-42D2-9C8F-AEABEEDACB3E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549C-7706-45BB-B5A4-500EAEF1FCA5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210524-C052-44EA-9808-8DC7408DB76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54A21A-2B33-4031-9502-77F997AB15B6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4210524-C052-44EA-9808-8DC7408DB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1656" y="1505930"/>
            <a:ext cx="8507288" cy="1470025"/>
          </a:xfrm>
        </p:spPr>
        <p:txBody>
          <a:bodyPr>
            <a:normAutofit fontScale="90000"/>
          </a:bodyPr>
          <a:lstStyle/>
          <a:p>
            <a:r>
              <a:rPr lang="pl-PL" sz="5300" b="1" dirty="0" smtClean="0"/>
              <a:t>Projektowanie kryteriów </a:t>
            </a:r>
            <a:r>
              <a:rPr lang="pl-PL" sz="5300" b="1" dirty="0"/>
              <a:t>oceny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100" dirty="0" smtClean="0"/>
              <a:t>(</a:t>
            </a:r>
            <a:r>
              <a:rPr lang="pl-PL" sz="3100" dirty="0"/>
              <a:t>w kontekście celów i wskaźników) </a:t>
            </a:r>
            <a:r>
              <a:rPr lang="pl-PL" dirty="0"/>
              <a:t/>
            </a:r>
            <a:br>
              <a:rPr lang="pl-PL" dirty="0"/>
            </a:br>
            <a:endParaRPr lang="pl-PL" sz="2200" dirty="0"/>
          </a:p>
        </p:txBody>
      </p:sp>
      <p:sp>
        <p:nvSpPr>
          <p:cNvPr id="15" name="Podtytuł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8496944" cy="1744216"/>
          </a:xfrm>
        </p:spPr>
        <p:txBody>
          <a:bodyPr>
            <a:noAutofit/>
          </a:bodyPr>
          <a:lstStyle/>
          <a:p>
            <a:r>
              <a:rPr lang="pl-PL" sz="2400" dirty="0" smtClean="0"/>
              <a:t>Szkolenie dla </a:t>
            </a:r>
            <a:r>
              <a:rPr lang="pl-PL" sz="2400" dirty="0"/>
              <a:t>przedstawicieli </a:t>
            </a:r>
            <a:r>
              <a:rPr lang="pl-PL" sz="2400" dirty="0" smtClean="0"/>
              <a:t>LGD </a:t>
            </a:r>
            <a:r>
              <a:rPr lang="pl-PL" sz="2400" dirty="0"/>
              <a:t>i LGR</a:t>
            </a:r>
          </a:p>
          <a:p>
            <a:r>
              <a:rPr lang="pl-PL" sz="2400" b="1" dirty="0" smtClean="0"/>
              <a:t>Metodyka </a:t>
            </a:r>
            <a:r>
              <a:rPr lang="pl-PL" sz="2400" b="1" dirty="0"/>
              <a:t>budowy oddolnych zintegrowanych strategii rozwoju obszaru </a:t>
            </a:r>
            <a:r>
              <a:rPr lang="pl-PL" sz="2400" b="1" dirty="0" smtClean="0"/>
              <a:t>z </a:t>
            </a:r>
            <a:r>
              <a:rPr lang="pl-PL" sz="2400" b="1" dirty="0"/>
              <a:t>wykorzystaniem wsparcia z wielu funduszy</a:t>
            </a:r>
          </a:p>
          <a:p>
            <a:r>
              <a:rPr lang="pl-PL" sz="2400" dirty="0" smtClean="0"/>
              <a:t>Kraków 24-26 lutego2014 r</a:t>
            </a:r>
          </a:p>
        </p:txBody>
      </p:sp>
      <p:pic>
        <p:nvPicPr>
          <p:cNvPr id="16" name="Obraz 15" descr="firmow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00" y="188640"/>
            <a:ext cx="7236000" cy="92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ole tekstowe 16"/>
          <p:cNvSpPr txBox="1"/>
          <p:nvPr/>
        </p:nvSpPr>
        <p:spPr>
          <a:xfrm>
            <a:off x="104985" y="2924944"/>
            <a:ext cx="9003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Leszek Leśniak, CDR Oddział Kraków, tel. 12 424 05 03, e-mail: l.lesniak@cdr.gov.pl</a:t>
            </a:r>
          </a:p>
        </p:txBody>
      </p:sp>
    </p:spTree>
    <p:extLst>
      <p:ext uri="{BB962C8B-B14F-4D97-AF65-F5344CB8AC3E}">
        <p14:creationId xmlns:p14="http://schemas.microsoft.com/office/powerpoint/2010/main" val="25104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Adekwatność i </a:t>
            </a:r>
            <a:r>
              <a:rPr lang="pl-PL" dirty="0" smtClean="0"/>
              <a:t>mierzalność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/>
              <a:t>Adekwatność</a:t>
            </a:r>
            <a:r>
              <a:rPr lang="pl-PL" dirty="0" smtClean="0"/>
              <a:t> będzie oznaczać zgodność merytoryczną </a:t>
            </a:r>
            <a:br>
              <a:rPr lang="pl-PL" dirty="0" smtClean="0"/>
            </a:br>
            <a:r>
              <a:rPr lang="pl-PL" dirty="0" smtClean="0"/>
              <a:t>z wnioskami z diagnozy, czyli istota zmiany opisanej </a:t>
            </a:r>
            <a:br>
              <a:rPr lang="pl-PL" dirty="0" smtClean="0"/>
            </a:br>
            <a:r>
              <a:rPr lang="pl-PL" dirty="0" smtClean="0"/>
              <a:t>w strukturze celów, a wynikająca z „jądra” problemu, ma największą szansę na „stanie się” (spełnienie) gdy projekt opisany we wniosku o przyznanie pomocy „spełnia oczekiwania” kryterium w najwyższym wymiarze;</a:t>
            </a:r>
          </a:p>
          <a:p>
            <a:r>
              <a:rPr lang="pl-PL" b="1" dirty="0" smtClean="0"/>
              <a:t>Adekwatność</a:t>
            </a:r>
            <a:r>
              <a:rPr lang="pl-PL" dirty="0" smtClean="0"/>
              <a:t> – w najwyższym stopniu uogólnienia będzie korelować (odnosić się do…) z aspiracjami elity obszaru, będącej w zasięgu bezpośredniego oddziaływania partnerstwa (LGD) lub współtworzącej to partnerstwo, </a:t>
            </a:r>
            <a:br>
              <a:rPr lang="pl-PL" dirty="0" smtClean="0"/>
            </a:br>
            <a:r>
              <a:rPr lang="pl-PL" dirty="0" smtClean="0"/>
              <a:t>w rozumieniu formalnym;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02BE-F5A0-4816-908F-8145721A08C9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5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Adekwatność i </a:t>
            </a:r>
            <a:r>
              <a:rPr lang="pl-PL" dirty="0" smtClean="0"/>
              <a:t>mierzalność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Mierzalność</a:t>
            </a:r>
            <a:r>
              <a:rPr lang="pl-PL" dirty="0" smtClean="0"/>
              <a:t> odnosi się do konkretyzacji wyniku procesu oceny, umożliwia wyrazić tę ocenę w liczbach, ale też odnosi się do wskaźników produktu i rezultatu celów szczegółowych i operacyjnych (nazywanych w LSR przedsięwzięciami);</a:t>
            </a:r>
          </a:p>
          <a:p>
            <a:r>
              <a:rPr lang="pl-PL" b="1" dirty="0" smtClean="0"/>
              <a:t>Mierzalność</a:t>
            </a:r>
            <a:r>
              <a:rPr lang="pl-PL" dirty="0" smtClean="0"/>
              <a:t> w odniesieniu do wskaźników oddziaływania wymaga „uruchomienia” wyobraźni aby skonkretyzować, ująć w liczby (mierniki) zmianę jaką spowoduje realizacja projektu opisanego we wniosku o przyznanie pomocy, </a:t>
            </a:r>
            <a:br>
              <a:rPr lang="pl-PL" dirty="0" smtClean="0"/>
            </a:br>
            <a:r>
              <a:rPr lang="pl-PL" dirty="0" smtClean="0"/>
              <a:t>a wymiar oceny spełnienia tej obietnicy będzie korelował (zbliżał się do…) z wartością wskaźnika rezultatu;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3CD6-799B-470D-BB58-C64951FEB89E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4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dirty="0" smtClean="0"/>
              <a:t>Cechy kryteriów oceny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68008" cy="4572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b="1" dirty="0" smtClean="0"/>
              <a:t>Przydatności</a:t>
            </a:r>
            <a:r>
              <a:rPr lang="pl-PL" dirty="0" smtClean="0"/>
              <a:t> – kryterium jest przydatne do osiągnięcia celu procesu oceny i wyboru;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b="1" spc="-30" dirty="0" smtClean="0"/>
              <a:t>Zrozumiałości</a:t>
            </a:r>
            <a:r>
              <a:rPr lang="pl-PL" spc="-30" dirty="0" smtClean="0"/>
              <a:t> – definicja kryterium nie wymaga interpretacji</a:t>
            </a:r>
            <a:r>
              <a:rPr lang="pl-PL" dirty="0" smtClean="0"/>
              <a:t>, jest jednoznaczna i konkretna;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b="1" spc="-30" dirty="0" smtClean="0"/>
              <a:t>P</a:t>
            </a:r>
            <a:r>
              <a:rPr lang="pl-PL" b="1" dirty="0" smtClean="0"/>
              <a:t>rzystawalność</a:t>
            </a:r>
            <a:r>
              <a:rPr lang="pl-PL" dirty="0" smtClean="0"/>
              <a:t> – zdefiniowany obszar oceny jest zgodny </a:t>
            </a:r>
            <a:br>
              <a:rPr lang="pl-PL" dirty="0" smtClean="0"/>
            </a:br>
            <a:r>
              <a:rPr lang="pl-PL" dirty="0" smtClean="0"/>
              <a:t>z celami, przystaje do struktury celów </a:t>
            </a:r>
            <a:r>
              <a:rPr lang="pl-PL" i="1" dirty="0" smtClean="0"/>
              <a:t>ich ducha;</a:t>
            </a:r>
            <a:endParaRPr lang="pl-PL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b="1" spc="-40" dirty="0" smtClean="0"/>
              <a:t>Skuteczność</a:t>
            </a:r>
            <a:r>
              <a:rPr lang="pl-PL" spc="-40" dirty="0" smtClean="0"/>
              <a:t> – pozwala jednoznacznie ocenić zidentyfikowane </a:t>
            </a:r>
            <a:r>
              <a:rPr lang="pl-PL" dirty="0" smtClean="0"/>
              <a:t>we </a:t>
            </a:r>
            <a:r>
              <a:rPr lang="pl-PL" dirty="0" err="1" smtClean="0"/>
              <a:t>w.o.p.p</a:t>
            </a:r>
            <a:r>
              <a:rPr lang="pl-PL" dirty="0" smtClean="0"/>
              <a:t>. elementy odpowiadające istocie kryterium;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2D-795F-4358-A587-EF3D8B245591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0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dirty="0" smtClean="0"/>
              <a:t>Cechy kryteriów oceny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68008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b="1" dirty="0" smtClean="0"/>
              <a:t>Akceptowalność </a:t>
            </a:r>
            <a:r>
              <a:rPr lang="pl-PL" dirty="0" smtClean="0"/>
              <a:t>– elita obszaru to kryterium akceptuje, bo jest dostosowane do jej kompetencji (wrodzonych, nabytych, wyuczonych); </a:t>
            </a: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b="1" dirty="0" smtClean="0"/>
              <a:t>Spójność </a:t>
            </a:r>
            <a:r>
              <a:rPr lang="pl-PL" dirty="0" smtClean="0"/>
              <a:t>– kryterium nie funkcjonuje samoistnie, stanowi element zbioru, w którym nie może kolidować z innymi kryteriami;</a:t>
            </a: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b="1" dirty="0" smtClean="0"/>
              <a:t>Efektywność </a:t>
            </a:r>
            <a:r>
              <a:rPr lang="pl-PL" dirty="0" smtClean="0"/>
              <a:t>– nie wymaga wielu i różnorodnych analiz aby to kryterium zastosować w procesie oceny;</a:t>
            </a: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b="1" dirty="0" smtClean="0"/>
              <a:t>Obiektywizm </a:t>
            </a:r>
            <a:r>
              <a:rPr lang="pl-PL" dirty="0" smtClean="0"/>
              <a:t>– nie preferuje wnioskodawcy, koncentruje </a:t>
            </a:r>
            <a:br>
              <a:rPr lang="pl-PL" dirty="0" smtClean="0"/>
            </a:br>
            <a:r>
              <a:rPr lang="pl-PL" spc="20" dirty="0" smtClean="0"/>
              <a:t>się na projekcie, jego wartości dla osiągnięcia celów </a:t>
            </a:r>
            <a:br>
              <a:rPr lang="pl-PL" spc="20" dirty="0" smtClean="0"/>
            </a:br>
            <a:r>
              <a:rPr lang="pl-PL" spc="20" dirty="0" smtClean="0"/>
              <a:t>i wskaźników strategii.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2D-795F-4358-A587-EF3D8B245591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0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dirty="0"/>
              <a:t>Ewaluacja kryteriów oceny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 smtClean="0"/>
              <a:t>Ewaluacja kryteriów może być procesem </a:t>
            </a:r>
            <a:r>
              <a:rPr lang="pl-PL" b="1" dirty="0" smtClean="0"/>
              <a:t>doraźnym</a:t>
            </a:r>
            <a:r>
              <a:rPr lang="pl-PL" dirty="0" smtClean="0"/>
              <a:t> prowadzonym na potrzeby zweryfikowania przydatności kryteriów do oceny i wyboru projektów „skutecznie” realizujących cele i wskaźniki planu strategicznego;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 smtClean="0"/>
              <a:t>Może też być </a:t>
            </a:r>
            <a:r>
              <a:rPr lang="pl-PL" b="1" dirty="0" smtClean="0"/>
              <a:t>systemowa</a:t>
            </a:r>
            <a:r>
              <a:rPr lang="pl-PL" dirty="0" smtClean="0"/>
              <a:t>, włączona w proces ewaluacji </a:t>
            </a:r>
            <a:br>
              <a:rPr lang="pl-PL" dirty="0" smtClean="0"/>
            </a:br>
            <a:r>
              <a:rPr lang="pl-PL" dirty="0" smtClean="0"/>
              <a:t>ex </a:t>
            </a:r>
            <a:r>
              <a:rPr lang="pl-PL" dirty="0" err="1" smtClean="0"/>
              <a:t>ante</a:t>
            </a:r>
            <a:r>
              <a:rPr lang="pl-PL" dirty="0" smtClean="0"/>
              <a:t> planu strategicznego;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b="1" dirty="0" smtClean="0"/>
              <a:t>Ewaluacja zbada nam jakość kryteriów, która </a:t>
            </a:r>
            <a:br>
              <a:rPr lang="pl-PL" b="1" dirty="0" smtClean="0"/>
            </a:br>
            <a:r>
              <a:rPr lang="pl-PL" b="1" dirty="0" smtClean="0"/>
              <a:t>wyraża się w poziomie skuteczności osiągania celów </a:t>
            </a:r>
            <a:br>
              <a:rPr lang="pl-PL" b="1" dirty="0" smtClean="0"/>
            </a:br>
            <a:r>
              <a:rPr lang="pl-PL" b="1" dirty="0" smtClean="0"/>
              <a:t>i wskaźników projektów wybranych w oparciu </a:t>
            </a:r>
            <a:br>
              <a:rPr lang="pl-PL" b="1" dirty="0" smtClean="0"/>
            </a:br>
            <a:r>
              <a:rPr lang="pl-PL" b="1" dirty="0" smtClean="0"/>
              <a:t>o te kryteria.</a:t>
            </a:r>
            <a:endParaRPr lang="pl-PL" b="1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8825-3742-4818-82E0-946990EF78B8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7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dirty="0" smtClean="0"/>
              <a:t>Elementy analizy kryteriów </a:t>
            </a:r>
            <a:r>
              <a:rPr lang="pl-PL" dirty="0"/>
              <a:t>oceny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 smtClean="0"/>
              <a:t>Ocena </a:t>
            </a:r>
            <a:r>
              <a:rPr lang="pl-PL" b="1" dirty="0" smtClean="0"/>
              <a:t>przydatności</a:t>
            </a:r>
            <a:r>
              <a:rPr lang="pl-PL" dirty="0" smtClean="0"/>
              <a:t> – do osiągnięcia celu procesu oceny </a:t>
            </a:r>
            <a:br>
              <a:rPr lang="pl-PL" dirty="0" smtClean="0"/>
            </a:br>
            <a:r>
              <a:rPr lang="pl-PL" dirty="0" smtClean="0"/>
              <a:t>i wyboru;</a:t>
            </a: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 smtClean="0"/>
              <a:t>Ocena </a:t>
            </a:r>
            <a:r>
              <a:rPr lang="pl-PL" b="1" dirty="0" smtClean="0"/>
              <a:t>zrozumiałości</a:t>
            </a:r>
            <a:r>
              <a:rPr lang="pl-PL" dirty="0" smtClean="0"/>
              <a:t> – definicja kryterium nie wymaga interpretacji, jest jednoznaczna i konkretna;</a:t>
            </a: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 smtClean="0"/>
              <a:t>Ocena </a:t>
            </a:r>
            <a:r>
              <a:rPr lang="pl-PL" b="1" dirty="0" smtClean="0"/>
              <a:t>przystawania</a:t>
            </a:r>
            <a:r>
              <a:rPr lang="pl-PL" dirty="0" smtClean="0"/>
              <a:t> – zdefiniowany obszar oceny jest zgodny z celami, przystaje do struktury celów </a:t>
            </a:r>
            <a:r>
              <a:rPr lang="pl-PL" i="1" dirty="0" smtClean="0"/>
              <a:t>ich ducha;</a:t>
            </a:r>
            <a:endParaRPr lang="pl-PL" dirty="0" smtClean="0"/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 smtClean="0"/>
              <a:t>Ocena </a:t>
            </a:r>
            <a:r>
              <a:rPr lang="pl-PL" b="1" dirty="0" smtClean="0"/>
              <a:t>skuteczności</a:t>
            </a:r>
            <a:r>
              <a:rPr lang="pl-PL" dirty="0" smtClean="0"/>
              <a:t> – pozwala jednoznacznie ocenić zidentyfikowane we </a:t>
            </a:r>
            <a:r>
              <a:rPr lang="pl-PL" dirty="0" err="1" smtClean="0"/>
              <a:t>w.o.p.p</a:t>
            </a:r>
            <a:r>
              <a:rPr lang="pl-PL" dirty="0" smtClean="0"/>
              <a:t>. elementy odpowiadające istocie kryterium;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7F2D-795F-4358-A587-EF3D8B245591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0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dirty="0" smtClean="0"/>
              <a:t>Elementy analizy kryteriów oceny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 smtClean="0"/>
              <a:t>Ocena </a:t>
            </a:r>
            <a:r>
              <a:rPr lang="pl-PL" b="1" dirty="0" smtClean="0"/>
              <a:t>akceptowalności </a:t>
            </a:r>
            <a:r>
              <a:rPr lang="pl-PL" dirty="0" smtClean="0"/>
              <a:t>– przez elity obszaru ze względu na dostosowanie do ich kompetencji (wrodzonych, nabytych, wyuczonych); </a:t>
            </a: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 smtClean="0"/>
              <a:t>Ocena </a:t>
            </a:r>
            <a:r>
              <a:rPr lang="pl-PL" b="1" dirty="0" smtClean="0"/>
              <a:t>spójności </a:t>
            </a:r>
            <a:r>
              <a:rPr lang="pl-PL" dirty="0" smtClean="0"/>
              <a:t>– z innymi kryteriami w ramach całego zbioru, w którym nie może tworzyć kolizji;</a:t>
            </a: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 smtClean="0"/>
              <a:t>Ocena </a:t>
            </a:r>
            <a:r>
              <a:rPr lang="pl-PL" b="1" dirty="0" smtClean="0"/>
              <a:t>efektywności </a:t>
            </a:r>
            <a:r>
              <a:rPr lang="pl-PL" dirty="0" smtClean="0"/>
              <a:t>– zastosowane w procesie oceny nie wymaga wielu i różnorodnych analiz;</a:t>
            </a: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 smtClean="0"/>
              <a:t>Ocena </a:t>
            </a:r>
            <a:r>
              <a:rPr lang="pl-PL" b="1" dirty="0" smtClean="0"/>
              <a:t>obiektywizmu </a:t>
            </a:r>
            <a:r>
              <a:rPr lang="pl-PL" dirty="0" smtClean="0"/>
              <a:t>– koncentruje </a:t>
            </a:r>
            <a:r>
              <a:rPr lang="pl-PL" spc="-20" dirty="0" smtClean="0"/>
              <a:t>się na projekcie, jego wartości dla osiągnięcia celów strategii </a:t>
            </a:r>
            <a:r>
              <a:rPr lang="pl-PL" dirty="0" smtClean="0"/>
              <a:t>i wyznaczonych wskaźników, a nie preferuje wnioskodawcy.</a:t>
            </a:r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3DDA-5507-4958-A3F1-841F36E62583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8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94122"/>
          </a:xfrm>
        </p:spPr>
        <p:txBody>
          <a:bodyPr/>
          <a:lstStyle/>
          <a:p>
            <a:r>
              <a:rPr lang="pl-PL" dirty="0" smtClean="0"/>
              <a:t>Ewaluacja kryteriów oceny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3D09-B877-4A43-B38E-DDC9D998D1EB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17</a:t>
            </a:fld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1937776"/>
          <a:ext cx="8280921" cy="4115896"/>
        </p:xfrm>
        <a:graphic>
          <a:graphicData uri="http://schemas.openxmlformats.org/drawingml/2006/table">
            <a:tbl>
              <a:tblPr/>
              <a:tblGrid>
                <a:gridCol w="373012"/>
                <a:gridCol w="1119044"/>
                <a:gridCol w="4412601"/>
                <a:gridCol w="576064"/>
                <a:gridCol w="576064"/>
                <a:gridCol w="648072"/>
                <a:gridCol w="576064"/>
              </a:tblGrid>
              <a:tr h="172936"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L.p.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cecha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opis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stopień spełnienia definicji cechy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93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spełnia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raczej spełnia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raczej </a:t>
                      </a:r>
                      <a:b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nie spełnia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nie spełnia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36">
                <a:tc>
                  <a:txBody>
                    <a:bodyPr/>
                    <a:lstStyle/>
                    <a:p>
                      <a:pPr marL="108000" lvl="0"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pl-PL" sz="1300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pl-PL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36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cechy szczegółowe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2936">
                <a:tc>
                  <a:txBody>
                    <a:bodyPr/>
                    <a:lstStyle/>
                    <a:p>
                      <a:pPr marL="108000" lvl="0"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pl-PL" sz="1300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pl-PL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przydatność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pozwala na osiągnięcie celu procesu oceny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70">
                <a:tc>
                  <a:txBody>
                    <a:bodyPr/>
                    <a:lstStyle/>
                    <a:p>
                      <a:pPr marL="108000" lvl="0"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pl-PL" sz="1300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pl-PL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zrozumiałość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definicja kryterium nie wymaga interpretacji</a:t>
                      </a:r>
                      <a:r>
                        <a:rPr lang="pl-PL" sz="1100" dirty="0" smtClean="0">
                          <a:latin typeface="Times New Roman"/>
                          <a:ea typeface="Calibri"/>
                          <a:cs typeface="Times New Roman"/>
                        </a:rPr>
                        <a:t>, jest </a:t>
                      </a: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jednoznaczna i konkretna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50">
                <a:tc>
                  <a:txBody>
                    <a:bodyPr/>
                    <a:lstStyle/>
                    <a:p>
                      <a:pPr marL="108000" lvl="0"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pl-PL" sz="1300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pl-PL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przystawalność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zdefiniowany obszar oceny jest zgodny z celami, przystaje do struktury celów </a:t>
                      </a:r>
                      <a:r>
                        <a:rPr lang="pl-PL" sz="1100" i="1" dirty="0">
                          <a:latin typeface="Times New Roman"/>
                          <a:ea typeface="Calibri"/>
                          <a:cs typeface="Times New Roman"/>
                        </a:rPr>
                        <a:t>ich ducha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72">
                <a:tc>
                  <a:txBody>
                    <a:bodyPr/>
                    <a:lstStyle/>
                    <a:p>
                      <a:pPr marL="108000" lvl="0"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pl-PL" sz="1300" dirty="0" smtClean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pl-PL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skuteczność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pozwala jednoznacznie ocenić zidentyfikowane </a:t>
                      </a:r>
                      <a:r>
                        <a:rPr lang="pl-PL" sz="1100" dirty="0" smtClean="0">
                          <a:latin typeface="Times New Roman"/>
                          <a:ea typeface="Calibri"/>
                          <a:cs typeface="Times New Roman"/>
                        </a:rPr>
                        <a:t> we </a:t>
                      </a:r>
                      <a:r>
                        <a:rPr lang="pl-PL" sz="1100" dirty="0" err="1">
                          <a:latin typeface="Times New Roman"/>
                          <a:ea typeface="Calibri"/>
                          <a:cs typeface="Times New Roman"/>
                        </a:rPr>
                        <a:t>w.o.p.p</a:t>
                      </a: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. elementy odpowiadające kryterium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72">
                <a:tc>
                  <a:txBody>
                    <a:bodyPr/>
                    <a:lstStyle/>
                    <a:p>
                      <a:pPr marL="108000" lvl="0"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pl-PL" sz="1300" dirty="0" smtClean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pl-PL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akceptowalność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akceptowanie przez dostosowanie do kompetencji elity obszaru (wrodzone, nabyte, wyuczone)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72">
                <a:tc>
                  <a:txBody>
                    <a:bodyPr/>
                    <a:lstStyle/>
                    <a:p>
                      <a:pPr marL="108000" lvl="0" indent="0" algn="l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kumimoji="0" lang="pl-PL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spójność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" algn="l"/>
                        </a:tabLs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nie funkcjonuje samoistnie, stanowi element zbioru, w którym nie koliduje </a:t>
                      </a:r>
                      <a:r>
                        <a:rPr lang="pl-PL" sz="1100" dirty="0" smtClean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pl-PL" sz="1100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pl-PL" sz="1100" dirty="0" smtClean="0">
                          <a:latin typeface="Times New Roman"/>
                          <a:ea typeface="Calibri"/>
                          <a:cs typeface="Times New Roman"/>
                        </a:rPr>
                        <a:t>z </a:t>
                      </a: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innymi kryteriami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22">
                <a:tc>
                  <a:txBody>
                    <a:bodyPr/>
                    <a:lstStyle/>
                    <a:p>
                      <a:pPr marL="108000" lvl="0" indent="0" algn="l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kumimoji="0" lang="pl-PL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efektywność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" algn="l"/>
                        </a:tabLs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zastosowanie w procesie oceny nie wymaga wielu </a:t>
                      </a:r>
                      <a:r>
                        <a:rPr lang="pl-PL" sz="1100" dirty="0" smtClean="0">
                          <a:latin typeface="Times New Roman"/>
                          <a:ea typeface="Calibri"/>
                          <a:cs typeface="Times New Roman"/>
                        </a:rPr>
                        <a:t> i </a:t>
                      </a: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różnorodnych analiz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66">
                <a:tc>
                  <a:txBody>
                    <a:bodyPr/>
                    <a:lstStyle/>
                    <a:p>
                      <a:pPr marL="108000" lvl="0" indent="0" algn="l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kumimoji="0" lang="pl-PL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obiektywizm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7200" algn="l"/>
                        </a:tabLs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nie preferuje wnioskodawcy, koncentruje się na projekcie, jego wartości dla osiągnięcia celów </a:t>
                      </a:r>
                      <a:r>
                        <a:rPr lang="pl-PL" sz="1100" dirty="0" smtClean="0">
                          <a:latin typeface="Times New Roman"/>
                          <a:ea typeface="Calibri"/>
                          <a:cs typeface="Times New Roman"/>
                        </a:rPr>
                        <a:t> i </a:t>
                      </a: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wskaźników strategii.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36">
                <a:tc>
                  <a:txBody>
                    <a:bodyPr/>
                    <a:lstStyle/>
                    <a:p>
                      <a:pPr marL="72000" lvl="0" indent="0" algn="l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kumimoji="0" lang="pl-PL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cechy uogólnione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4116">
                <a:tc>
                  <a:txBody>
                    <a:bodyPr/>
                    <a:lstStyle/>
                    <a:p>
                      <a:pPr marL="72000" lvl="0" indent="0" algn="l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kumimoji="0" lang="pl-PL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mierzalność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można wyrazić bezpośrednio za pomocą jednostek miary – liczby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28">
                <a:tc>
                  <a:txBody>
                    <a:bodyPr/>
                    <a:lstStyle/>
                    <a:p>
                      <a:pPr marL="72000" lvl="0" indent="0" algn="l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kumimoji="0" lang="pl-PL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Times New Roman"/>
                        </a:rPr>
                        <a:t>adekwatność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zgodność z wnioskami z diagnozy, koreluje </a:t>
                      </a:r>
                      <a:r>
                        <a:rPr lang="pl-PL" sz="1100" dirty="0" smtClean="0">
                          <a:latin typeface="Times New Roman"/>
                          <a:ea typeface="Calibri"/>
                          <a:cs typeface="Times New Roman"/>
                        </a:rPr>
                        <a:t> z </a:t>
                      </a:r>
                      <a:r>
                        <a:rPr lang="pl-PL" sz="1100" dirty="0">
                          <a:latin typeface="Times New Roman"/>
                          <a:ea typeface="Calibri"/>
                          <a:cs typeface="Times New Roman"/>
                        </a:rPr>
                        <a:t>aspiracjami elity obszaru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0" marR="5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pl-PL" dirty="0"/>
                    </a:p>
                  </a:txBody>
                  <a:tcPr marL="54420" marR="5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9056" y="1527175"/>
            <a:ext cx="8533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Nazwa kryterium: </a:t>
            </a:r>
            <a:b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……………………………………………………………………………………….……………………………………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Ewaluacja kryteriów oceny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3D09-B877-4A43-B38E-DDC9D998D1EB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352928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l-PL" dirty="0" smtClean="0"/>
              <a:t>Nawet najlepiej opracowane kryteria aby spełniały swoją </a:t>
            </a:r>
            <a:r>
              <a:rPr lang="pl-PL" spc="-20" dirty="0" smtClean="0"/>
              <a:t>rolę wobec konkretnej strategii powinny zostać </a:t>
            </a:r>
            <a:r>
              <a:rPr lang="pl-PL" i="1" spc="-20" dirty="0" smtClean="0"/>
              <a:t>sprawdzone </a:t>
            </a:r>
            <a:r>
              <a:rPr lang="pl-PL" dirty="0" smtClean="0"/>
              <a:t>w praktyce – w drodze symulacji!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l-PL" spc="-20" dirty="0" smtClean="0"/>
              <a:t>Nie </a:t>
            </a:r>
            <a:r>
              <a:rPr lang="pl-PL" i="1" spc="-20" dirty="0" smtClean="0"/>
              <a:t>wolno</a:t>
            </a:r>
            <a:r>
              <a:rPr lang="pl-PL" spc="-20" dirty="0" smtClean="0"/>
              <a:t> zakładać, że nawet </a:t>
            </a:r>
            <a:r>
              <a:rPr lang="pl-PL" i="1" spc="-20" dirty="0" smtClean="0"/>
              <a:t>najlepsze</a:t>
            </a:r>
            <a:r>
              <a:rPr lang="pl-PL" spc="-20" dirty="0" smtClean="0"/>
              <a:t> kryteria </a:t>
            </a:r>
            <a:r>
              <a:rPr lang="pl-PL" i="1" spc="-20" dirty="0" smtClean="0"/>
              <a:t>sprawdzone</a:t>
            </a:r>
            <a:r>
              <a:rPr lang="pl-PL" spc="-20" dirty="0" smtClean="0"/>
              <a:t> </a:t>
            </a:r>
            <a:r>
              <a:rPr lang="pl-PL" dirty="0" smtClean="0"/>
              <a:t>w innej strategii w innym partnerstwie, można </a:t>
            </a:r>
            <a:r>
              <a:rPr lang="pl-PL" i="1" dirty="0" smtClean="0"/>
              <a:t>przenieść</a:t>
            </a:r>
            <a:r>
              <a:rPr lang="pl-PL" dirty="0" smtClean="0"/>
              <a:t> do naszego partnerstwa do naszej strategii.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l-PL" dirty="0" smtClean="0"/>
              <a:t>W takiej sytuacji zawsze wystąpi dysharmonia.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l-PL" dirty="0" smtClean="0"/>
              <a:t>Wynika to ze specyfiki podejścia obszarowego i oddolnego do rozwoju lokalnych społeczności, przez te społeczności kreowanego (zarządzanego).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Ewaluacja kryteriów oceny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3D09-B877-4A43-B38E-DDC9D998D1EB}" type="datetime1">
              <a:rPr lang="pl-PL" smtClean="0"/>
              <a:pPr/>
              <a:t>2014-03-18</a:t>
            </a:fld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352928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pl-PL" dirty="0" smtClean="0"/>
              <a:t>Składają się na tę specyfikę między innymi takie elementy jak: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Char char="–"/>
            </a:pPr>
            <a:r>
              <a:rPr lang="pl-PL" dirty="0" smtClean="0"/>
              <a:t>inny obszar i jego potencjał,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Char char="–"/>
            </a:pPr>
            <a:r>
              <a:rPr lang="pl-PL" dirty="0" smtClean="0"/>
              <a:t>inny rodzaj problemów i wyprowadzonych celów (nawet jeżeli brzmienie jest podobne, a nawet identyczne),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Char char="–"/>
            </a:pPr>
            <a:r>
              <a:rPr lang="pl-PL" dirty="0" smtClean="0"/>
              <a:t>inny potencjał partnerstwa i jego kultura,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Char char="–"/>
            </a:pPr>
            <a:r>
              <a:rPr lang="pl-PL" dirty="0" smtClean="0"/>
              <a:t>inny typ elity obszaru i jej interesów,</a:t>
            </a:r>
          </a:p>
          <a:p>
            <a:pPr marL="324000" lvl="1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Char char="–"/>
            </a:pPr>
            <a:r>
              <a:rPr lang="pl-PL" sz="2600" b="1" dirty="0" smtClean="0"/>
              <a:t>czyli symulacja musi mieć miejsce w konkretnym partnerstwie i w odniesieniu do zarządzanej przez </a:t>
            </a:r>
            <a:br>
              <a:rPr lang="pl-PL" sz="2600" b="1" dirty="0" smtClean="0"/>
            </a:br>
            <a:r>
              <a:rPr lang="pl-PL" sz="2600" b="1" dirty="0" smtClean="0"/>
              <a:t>to partnerstwo strategii</a:t>
            </a:r>
            <a:r>
              <a:rPr lang="pl-PL" sz="2600" dirty="0" smtClean="0"/>
              <a:t>.</a:t>
            </a:r>
            <a:endParaRPr lang="pl-PL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91264" cy="431899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dirty="0" smtClean="0"/>
              <a:t>Wprowadzenie – istota kryteriów oceny i ich miejsce </a:t>
            </a:r>
            <a:br>
              <a:rPr lang="pl-PL" dirty="0" smtClean="0"/>
            </a:br>
            <a:r>
              <a:rPr lang="pl-PL" dirty="0" smtClean="0"/>
              <a:t>w procesie wyboru projektów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dirty="0" smtClean="0"/>
              <a:t>Zasady konstruowania kryteriów oceny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dirty="0" smtClean="0"/>
              <a:t>Adekwatność i mierzalność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dirty="0" smtClean="0"/>
              <a:t>Ewaluacja kryteriów oceny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dirty="0" smtClean="0"/>
              <a:t>Zasady stosowania kryteriów w procesie oceny i wyboru projektów (operacji) do finansowania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A57-5582-46A3-B15B-A74CE34BB267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3D09-B877-4A43-B38E-DDC9D998D1EB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71750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Kryteria rozpatrujemy jako spójną całość, wiązkę, nie wszystkie kryteria posiadają wszystkie cechy, istotne aby kryteria jako całość charakteryzowały się tymi cechami.</a:t>
            </a:r>
          </a:p>
          <a:p>
            <a:r>
              <a:rPr lang="pl-PL" dirty="0" smtClean="0"/>
              <a:t>Kryteria mogą mieć charakter ogólny i dedykowany:</a:t>
            </a:r>
          </a:p>
          <a:p>
            <a:pPr lvl="1"/>
            <a:r>
              <a:rPr lang="pl-PL" dirty="0" smtClean="0"/>
              <a:t>ogólny to znaczy pomagają ocenić każdy rodzaj projektu (operacji),</a:t>
            </a:r>
          </a:p>
          <a:p>
            <a:pPr lvl="1"/>
            <a:r>
              <a:rPr lang="pl-PL" dirty="0" smtClean="0"/>
              <a:t>dedykowany to znaczy pomagają ocenić wybrany typ (rodzaj) projektu (operacji).</a:t>
            </a:r>
          </a:p>
          <a:p>
            <a:r>
              <a:rPr lang="pl-PL" dirty="0" smtClean="0"/>
              <a:t>Wpływające bezpośrednio na proces oceny i wyboru projektu (operacji) realizującego strategię.</a:t>
            </a:r>
          </a:p>
          <a:p>
            <a:r>
              <a:rPr lang="pl-PL" dirty="0" smtClean="0"/>
              <a:t>Wpływające pośrednio na proces oceny i wyboru projektu (operacji) realizującego strategię.</a:t>
            </a: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sz="3200" dirty="0"/>
              <a:t>Zasady stosowania kryteriów w procesie oceny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i </a:t>
            </a:r>
            <a:r>
              <a:rPr lang="pl-PL" sz="3200" dirty="0"/>
              <a:t>wyboru projektów (operacji) do finansowania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sz="3200" dirty="0"/>
              <a:t>Zasady stosowania kryteriów w procesie oceny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i </a:t>
            </a:r>
            <a:r>
              <a:rPr lang="pl-PL" sz="3200" dirty="0"/>
              <a:t>wyboru projektów (operacji) do finansowania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pl-PL" dirty="0" smtClean="0"/>
              <a:t>Kryteria są </a:t>
            </a:r>
            <a:r>
              <a:rPr lang="pl-PL" b="1" dirty="0" smtClean="0"/>
              <a:t>nadrzędne</a:t>
            </a:r>
            <a:r>
              <a:rPr lang="pl-PL" dirty="0" smtClean="0"/>
              <a:t> w procesie oceny i wyboru wobec chęci wskazania konkretnego wnioskodawcy, czy projektu.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pl-PL" dirty="0" smtClean="0"/>
              <a:t>Kryteria decydują – </a:t>
            </a:r>
            <a:r>
              <a:rPr lang="pl-PL" b="1" dirty="0" smtClean="0"/>
              <a:t>nieodwołalnie</a:t>
            </a:r>
            <a:r>
              <a:rPr lang="pl-PL" dirty="0" smtClean="0"/>
              <a:t> – o tym, czy spełnienie </a:t>
            </a:r>
            <a:r>
              <a:rPr lang="pl-PL" i="1" dirty="0" smtClean="0"/>
              <a:t>obietnicy</a:t>
            </a:r>
            <a:r>
              <a:rPr lang="pl-PL" dirty="0" smtClean="0"/>
              <a:t> opisanej we </a:t>
            </a:r>
            <a:r>
              <a:rPr lang="pl-PL" dirty="0" err="1" smtClean="0"/>
              <a:t>w.o.p.p</a:t>
            </a:r>
            <a:r>
              <a:rPr lang="pl-PL" dirty="0" smtClean="0"/>
              <a:t>. jest realne oraz wypełni dyrektywę zmiany opisaną w strukturze celów.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pl-PL" dirty="0" smtClean="0"/>
              <a:t>Kryteria stosujemy w procesie oceny </a:t>
            </a:r>
            <a:r>
              <a:rPr lang="pl-PL" b="1" dirty="0" smtClean="0"/>
              <a:t>bezwarunkowo</a:t>
            </a:r>
            <a:r>
              <a:rPr lang="pl-PL" dirty="0" smtClean="0"/>
              <a:t>, nie traktujemy ich jako narzędzie pomocnicze uzasadniające już wcześniej dokonany wybór.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pl-PL" dirty="0" smtClean="0"/>
              <a:t> Kryteria pomagają nam zachować wysoki standard procesu oceny – </a:t>
            </a:r>
            <a:r>
              <a:rPr lang="pl-PL" i="1" dirty="0" smtClean="0"/>
              <a:t>stoją na straży </a:t>
            </a:r>
            <a:r>
              <a:rPr lang="pl-PL" dirty="0" smtClean="0"/>
              <a:t>naszego obiektywizmu!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5220-3DC5-4D48-868D-49827517353A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11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sz="3200" dirty="0"/>
              <a:t>Zasady stosowania kryteriów w procesie oceny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i </a:t>
            </a:r>
            <a:r>
              <a:rPr lang="pl-PL" sz="3200" dirty="0"/>
              <a:t>wyboru projektów (operacji) do finansowania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177F-6E76-4EA4-BFBF-CF109488DD4D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22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rcRect t="1940" b="16581"/>
          <a:stretch>
            <a:fillRect/>
          </a:stretch>
        </p:blipFill>
        <p:spPr bwMode="auto">
          <a:xfrm>
            <a:off x="248171" y="2132856"/>
            <a:ext cx="8644309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323528" y="1484784"/>
            <a:ext cx="8424936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Interwencja publiczna jako ciąg logiczny</a:t>
            </a:r>
            <a:endParaRPr lang="pl-PL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aśnienie liniowe 1 11"/>
          <p:cNvSpPr/>
          <p:nvPr/>
        </p:nvSpPr>
        <p:spPr>
          <a:xfrm>
            <a:off x="1388900" y="5301208"/>
            <a:ext cx="5544616" cy="1008112"/>
          </a:xfrm>
          <a:prstGeom prst="borderCallout1">
            <a:avLst>
              <a:gd name="adj1" fmla="val -1731"/>
              <a:gd name="adj2" fmla="val 37889"/>
              <a:gd name="adj3" fmla="val -134743"/>
              <a:gd name="adj4" fmla="val 37193"/>
            </a:avLst>
          </a:prstGeom>
          <a:solidFill>
            <a:srgbClr val="53FFA1"/>
          </a:solidFill>
          <a:ln w="57150">
            <a:solidFill>
              <a:srgbClr val="00D25F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Można uznać, że w tym miejscu będą potrzebne kryteria oceny</a:t>
            </a:r>
            <a:endParaRPr lang="pl-PL" sz="24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Konstatacje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3D09-B877-4A43-B38E-DDC9D998D1EB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532000" cy="4572000"/>
          </a:xfrm>
        </p:spPr>
        <p:txBody>
          <a:bodyPr>
            <a:normAutofit/>
          </a:bodyPr>
          <a:lstStyle/>
          <a:p>
            <a:r>
              <a:rPr lang="pl-PL" dirty="0" smtClean="0"/>
              <a:t>Jak </a:t>
            </a:r>
            <a:r>
              <a:rPr lang="pl-PL" b="1" dirty="0" smtClean="0"/>
              <a:t>wyłączyć</a:t>
            </a:r>
            <a:r>
              <a:rPr lang="pl-PL" dirty="0" smtClean="0"/>
              <a:t> „myślenie mentalne” wynikające z nawyków (przyzwyczajeń), a </a:t>
            </a:r>
            <a:r>
              <a:rPr lang="pl-PL" b="1" dirty="0" smtClean="0"/>
              <a:t>włączyć</a:t>
            </a:r>
            <a:r>
              <a:rPr lang="pl-PL" dirty="0" smtClean="0"/>
              <a:t> „myślenie proceduralne” oparte </a:t>
            </a:r>
            <a:r>
              <a:rPr lang="pl-PL" spc="-30" dirty="0" smtClean="0"/>
              <a:t>na regułach, zasadach i ustalonych procesach intelektualnych </a:t>
            </a:r>
            <a:r>
              <a:rPr lang="pl-PL" dirty="0" smtClean="0"/>
              <a:t>ujętych w ramy (ograniczające wyobraźnię – swobodę)?</a:t>
            </a:r>
          </a:p>
          <a:p>
            <a:r>
              <a:rPr lang="pl-PL" b="1" dirty="0" smtClean="0"/>
              <a:t>Myślenie mentalne </a:t>
            </a:r>
            <a:r>
              <a:rPr lang="pl-PL" dirty="0" smtClean="0"/>
              <a:t>ma swoją samoistną siłę, otóż „wiemy dobrze” kto i co może zrobić „najlepiej”, a myślenie proceduralne jest nam „obce”, nakazuje nam (żąda od nas…) uznać, że wcale nie jest to pewne, że „wiemy dobrze” kto </a:t>
            </a:r>
            <a:br>
              <a:rPr lang="pl-PL" dirty="0" smtClean="0"/>
            </a:br>
            <a:r>
              <a:rPr lang="pl-PL" dirty="0" smtClean="0"/>
              <a:t>i co może zrobić „najlepiej”, wymaga abyśmy uznali, że to </a:t>
            </a:r>
            <a:r>
              <a:rPr lang="pl-PL" spc="-20" dirty="0" smtClean="0"/>
              <a:t>„kto i co może zrobić najlepiej” wymaga zbadania i poddania </a:t>
            </a:r>
            <a:r>
              <a:rPr lang="pl-PL" dirty="0" smtClean="0"/>
              <a:t>ocenie!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Konstatacje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3D09-B877-4A43-B38E-DDC9D998D1EB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l-PL" dirty="0" smtClean="0"/>
              <a:t>Czy to (zmiana myślenia) da się zrobić?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l-PL" dirty="0" smtClean="0"/>
              <a:t>Oczywiście!!!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l-PL" dirty="0" smtClean="0"/>
              <a:t>Musimy uznać, </a:t>
            </a:r>
            <a:r>
              <a:rPr lang="pl-PL" i="1" dirty="0" smtClean="0"/>
              <a:t>że nawet to co wiemy z całą mocą, że jest </a:t>
            </a:r>
            <a:r>
              <a:rPr lang="pl-PL" b="1" i="1" dirty="0" smtClean="0"/>
              <a:t>pewne</a:t>
            </a:r>
            <a:r>
              <a:rPr lang="pl-PL" i="1" dirty="0" smtClean="0"/>
              <a:t>, może okazać się </a:t>
            </a:r>
            <a:r>
              <a:rPr lang="pl-PL" b="1" i="1" dirty="0" smtClean="0"/>
              <a:t>wątpliwe</a:t>
            </a:r>
            <a:r>
              <a:rPr lang="pl-PL" i="1" dirty="0" smtClean="0"/>
              <a:t> i błędne.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l-PL" dirty="0" smtClean="0"/>
              <a:t>Przecież nie chcemy </a:t>
            </a:r>
            <a:r>
              <a:rPr lang="pl-PL" i="1" dirty="0" smtClean="0"/>
              <a:t>tkwić w błędzie</a:t>
            </a:r>
            <a:r>
              <a:rPr lang="pl-PL" dirty="0" smtClean="0"/>
              <a:t>, zatem włączmy myślenie proceduralne!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l-PL" dirty="0" smtClean="0"/>
              <a:t>Czy to się stanie </a:t>
            </a:r>
            <a:r>
              <a:rPr lang="pl-PL" i="1" dirty="0" smtClean="0"/>
              <a:t>samo</a:t>
            </a:r>
            <a:r>
              <a:rPr lang="pl-PL" dirty="0" smtClean="0"/>
              <a:t>, </a:t>
            </a:r>
            <a:r>
              <a:rPr lang="pl-PL" i="1" dirty="0" smtClean="0"/>
              <a:t>automatycznie</a:t>
            </a:r>
            <a:r>
              <a:rPr lang="pl-PL" dirty="0" smtClean="0"/>
              <a:t>, </a:t>
            </a:r>
            <a:r>
              <a:rPr lang="pl-PL" i="1" dirty="0" smtClean="0"/>
              <a:t>przyjdzie</a:t>
            </a:r>
            <a:r>
              <a:rPr lang="pl-PL" dirty="0" smtClean="0"/>
              <a:t> </a:t>
            </a:r>
            <a:r>
              <a:rPr lang="pl-PL" i="1" dirty="0" smtClean="0"/>
              <a:t>z czasem</a:t>
            </a:r>
            <a:r>
              <a:rPr lang="pl-PL" dirty="0" smtClean="0"/>
              <a:t>?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l-PL" dirty="0" smtClean="0"/>
              <a:t>Nie!!!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l-PL" dirty="0" smtClean="0"/>
              <a:t>Musimy się tego nauczyć!</a:t>
            </a: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/>
          <a:lstStyle/>
          <a:p>
            <a:r>
              <a:rPr lang="pl-PL" dirty="0" smtClean="0"/>
              <a:t>Dziękuję za uwagę!!!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5805264"/>
            <a:ext cx="8712968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b="1" i="1" smtClean="0"/>
              <a:t>Leszek Leśniak; </a:t>
            </a:r>
            <a:r>
              <a:rPr lang="pl-PL" sz="2000" b="1" i="1" dirty="0" smtClean="0"/>
              <a:t>CDR O/Kraków; tel. 12/424 05 03; e-mail: l.lesniak@cdr.gov.pl</a:t>
            </a:r>
            <a:endParaRPr lang="pl-PL" sz="2000" b="1" i="1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1372-94D8-4510-B43F-CC9F2370DD90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25</a:t>
            </a:fld>
            <a:endParaRPr lang="pl-PL"/>
          </a:p>
        </p:txBody>
      </p:sp>
      <p:pic>
        <p:nvPicPr>
          <p:cNvPr id="5122" name="Picture 2" descr="http://www.demoty.biz.pl/wp-content/uploads/2012/01/demotywator-odwaga-688.jpg"/>
          <p:cNvPicPr>
            <a:picLocks noChangeAspect="1" noChangeArrowheads="1"/>
          </p:cNvPicPr>
          <p:nvPr/>
        </p:nvPicPr>
        <p:blipFill>
          <a:blip r:embed="rId3" cstate="print"/>
          <a:srcRect l="6048" t="7412" r="6257" b="7354"/>
          <a:stretch>
            <a:fillRect/>
          </a:stretch>
        </p:blipFill>
        <p:spPr bwMode="auto">
          <a:xfrm>
            <a:off x="1619672" y="1052736"/>
            <a:ext cx="5832648" cy="4625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8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3D09-B877-4A43-B38E-DDC9D998D1EB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26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256" y="87"/>
            <a:ext cx="4824000" cy="684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3D09-B877-4A43-B38E-DDC9D998D1EB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27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128" y="-27385"/>
            <a:ext cx="4867913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400" dirty="0"/>
              <a:t>Wprowadzenie – istota kryteriów oceny </a:t>
            </a:r>
            <a:r>
              <a:rPr lang="pl-PL" sz="3400" dirty="0" smtClean="0"/>
              <a:t/>
            </a:r>
            <a:br>
              <a:rPr lang="pl-PL" sz="3400" dirty="0" smtClean="0"/>
            </a:br>
            <a:r>
              <a:rPr lang="pl-PL" sz="3400" dirty="0" smtClean="0"/>
              <a:t>i </a:t>
            </a:r>
            <a:r>
              <a:rPr lang="pl-PL" sz="3400" dirty="0"/>
              <a:t>ich miejsce w procesie wyboru </a:t>
            </a:r>
            <a:r>
              <a:rPr lang="pl-PL" sz="3400" dirty="0" smtClean="0"/>
              <a:t>projektów</a:t>
            </a:r>
            <a:endParaRPr lang="pl-PL" sz="3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Kryterium – </a:t>
            </a:r>
            <a:r>
              <a:rPr lang="pl-PL" dirty="0" smtClean="0"/>
              <a:t>to czynnik pomiaru lub oceny czegoś;</a:t>
            </a:r>
          </a:p>
          <a:p>
            <a:r>
              <a:rPr lang="pl-PL" b="1" dirty="0" smtClean="0"/>
              <a:t>Kryterium oceny </a:t>
            </a:r>
            <a:r>
              <a:rPr lang="pl-PL" dirty="0" smtClean="0"/>
              <a:t>– to pojęcie z zakresu teorii decyzji, oznaczające przyporządkowanie każdej dopuszczalnej decyzji, ilościowej lub jakościowej oceny korzyści, wynikających z podjęcia takiej decyzji; </a:t>
            </a:r>
          </a:p>
          <a:p>
            <a:r>
              <a:rPr lang="pl-PL" b="1" dirty="0" smtClean="0"/>
              <a:t>Kryteria</a:t>
            </a:r>
            <a:r>
              <a:rPr lang="pl-PL" dirty="0" smtClean="0"/>
              <a:t> wyznaczają zakres obszaru decyzji i stanowią podstawę dążenia do zobiektywizowania oceny;</a:t>
            </a:r>
          </a:p>
          <a:p>
            <a:r>
              <a:rPr lang="pl-PL" b="1" dirty="0" smtClean="0"/>
              <a:t>Decyzja</a:t>
            </a:r>
            <a:r>
              <a:rPr lang="pl-PL" dirty="0" smtClean="0"/>
              <a:t> – postanowienie będące wynikiem dokonania wyboru;</a:t>
            </a:r>
          </a:p>
          <a:p>
            <a:r>
              <a:rPr lang="pl-PL" dirty="0" smtClean="0"/>
              <a:t>Często kryterium oceny nazywane jest </a:t>
            </a:r>
            <a:r>
              <a:rPr lang="pl-PL" b="1" dirty="0" smtClean="0"/>
              <a:t>celem decyzji;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CFC-C036-4F4F-AF57-21676143FFEA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2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Wprowadzenie – istota kryteriów oceny i ich miejsce w procesie wyboru </a:t>
            </a:r>
            <a:r>
              <a:rPr lang="pl-PL" sz="3200" dirty="0" smtClean="0"/>
              <a:t>projektów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Metody teorii decyzji wykorzystuje się wszędzie tam, gdzie podjęcie decyzji jest z pewnych powodów trudne. </a:t>
            </a:r>
          </a:p>
          <a:p>
            <a:r>
              <a:rPr lang="pl-PL" dirty="0" smtClean="0"/>
              <a:t>Przykładowo przyczynami mogą być:</a:t>
            </a:r>
          </a:p>
          <a:p>
            <a:pPr lvl="1"/>
            <a:r>
              <a:rPr lang="pl-PL" i="1" dirty="0" smtClean="0"/>
              <a:t>duża liczba możliwych wariantów</a:t>
            </a:r>
            <a:r>
              <a:rPr lang="pl-PL" dirty="0" smtClean="0"/>
              <a:t> – np. wybór najlepszego projektu spośród wielu wniosków,</a:t>
            </a:r>
          </a:p>
          <a:p>
            <a:pPr lvl="1"/>
            <a:r>
              <a:rPr lang="pl-PL" i="1" dirty="0" smtClean="0"/>
              <a:t>skomplikowana sytuacja decyzyjna</a:t>
            </a:r>
            <a:r>
              <a:rPr lang="pl-PL" dirty="0" smtClean="0"/>
              <a:t> – np. pogodzenie rozbieżnych interesów różnych interesariuszy.</a:t>
            </a:r>
          </a:p>
          <a:p>
            <a:pPr lvl="1"/>
            <a:r>
              <a:rPr lang="pl-PL" i="1" dirty="0" smtClean="0"/>
              <a:t>skomplikowany proces decyzyjny</a:t>
            </a:r>
            <a:r>
              <a:rPr lang="pl-PL" dirty="0" smtClean="0"/>
              <a:t> – np. podejmowanie grupowych decyzji przez zespół o zróżnicowanym poziomie kompetencji,</a:t>
            </a:r>
          </a:p>
          <a:p>
            <a:pPr lvl="1"/>
            <a:r>
              <a:rPr lang="pl-PL" i="1" dirty="0" smtClean="0"/>
              <a:t>waga problemu decyzyjnego</a:t>
            </a:r>
            <a:r>
              <a:rPr lang="pl-PL" dirty="0" smtClean="0"/>
              <a:t> – np. wybór projektu, którego realizacja rozstrzygaj o osiągnięciu celu strategii.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398A-8B45-4E9C-B8CA-295BF95DEDA5}" type="datetime1">
              <a:rPr lang="pl-PL" smtClean="0"/>
              <a:pPr/>
              <a:t>2014-03-18</a:t>
            </a:fld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6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400" dirty="0"/>
              <a:t>Wprowadzenie – istota kryteriów oceny </a:t>
            </a:r>
            <a:r>
              <a:rPr lang="pl-PL" sz="3400" dirty="0" smtClean="0"/>
              <a:t/>
            </a:r>
            <a:br>
              <a:rPr lang="pl-PL" sz="3400" dirty="0" smtClean="0"/>
            </a:br>
            <a:r>
              <a:rPr lang="pl-PL" sz="3400" dirty="0" smtClean="0"/>
              <a:t>i </a:t>
            </a:r>
            <a:r>
              <a:rPr lang="pl-PL" sz="3400" dirty="0"/>
              <a:t>ich miejsce w procesie wyboru </a:t>
            </a:r>
            <a:r>
              <a:rPr lang="pl-PL" sz="3400" dirty="0" smtClean="0"/>
              <a:t>projektów</a:t>
            </a:r>
            <a:endParaRPr lang="pl-PL" sz="3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424936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pl-PL" dirty="0" smtClean="0"/>
              <a:t>Z punktu widzenia założeń teoretycznych (uniwersalnych) zawsze, gdy mamy do czynienia z niedoborem środków finansowych na realizację zadań zaspokajających potrzeby podmiotów objętych oddziaływaniem planu strategicznego, należy dokonywać wyboru tych, które będą realizowane. </a:t>
            </a:r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pl-PL" dirty="0" smtClean="0"/>
              <a:t>Każdy wybór, to podział na te, które zostaną zrealizowane </a:t>
            </a:r>
            <a:br>
              <a:rPr lang="pl-PL" dirty="0" smtClean="0"/>
            </a:br>
            <a:r>
              <a:rPr lang="pl-PL" dirty="0" smtClean="0"/>
              <a:t>i te, których realizacja zostaje odłożona w czasie lub nie będą realizowane.</a:t>
            </a:r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pl-PL" spc="-20" dirty="0" smtClean="0"/>
              <a:t>Kryteria są niezbędne zawsze tam i wówczas, gdy wybór jest </a:t>
            </a:r>
            <a:r>
              <a:rPr lang="pl-PL" dirty="0" smtClean="0"/>
              <a:t>podporządkowany nadrzędnym celom, a nie zaspokajaniu doraźnym potrzeb grup interesu.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CFC-C036-4F4F-AF57-21676143FFEA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2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400" dirty="0" smtClean="0"/>
              <a:t>Wprowadzenie – istota kryteriów oceny </a:t>
            </a:r>
            <a:br>
              <a:rPr lang="pl-PL" sz="3400" dirty="0" smtClean="0"/>
            </a:br>
            <a:r>
              <a:rPr lang="pl-PL" sz="3400" dirty="0" smtClean="0"/>
              <a:t>i ich miejsce w procesie wyboru projektów</a:t>
            </a:r>
            <a:endParaRPr lang="pl-PL" sz="340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3D09-B877-4A43-B38E-DDC9D998D1EB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5680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pc="-30" dirty="0" smtClean="0"/>
              <a:t>W literaturze przedmiotu, a także w znanych mi dokumentach</a:t>
            </a:r>
            <a:r>
              <a:rPr lang="pl-PL" dirty="0" smtClean="0"/>
              <a:t>, nie znajduję bezpośrednio (wprost) sformułowanych zasad konstruowania kryteriów oceny;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pc="-20" dirty="0" smtClean="0"/>
              <a:t>Te, które przedstawiam – na następnych slajdach – są mojego </a:t>
            </a:r>
            <a:r>
              <a:rPr lang="pl-PL" dirty="0" smtClean="0"/>
              <a:t>autorstwa i zawierają mocny pierwiastek subiektywizmu, można uznać je jako wprowadzenie do debaty prowadzącej do wypracowania zobiektywizowanych, podstawowych kilku zasad, których stosowanie ułatwi konstruowanie kryteriów oceny;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Można je również zakwestionować i zaproponować inne!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Zasady konstruowania kryteriów </a:t>
            </a:r>
            <a:r>
              <a:rPr lang="pl-PL" dirty="0" smtClean="0"/>
              <a:t>oceny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4104456" cy="2197224"/>
          </a:xfrm>
        </p:spPr>
        <p:txBody>
          <a:bodyPr>
            <a:normAutofit/>
          </a:bodyPr>
          <a:lstStyle/>
          <a:p>
            <a:pPr marL="324000" indent="-324000"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l-PL" u="sng" dirty="0" smtClean="0"/>
              <a:t>Zasada zrozumienia </a:t>
            </a:r>
            <a:r>
              <a:rPr lang="pl-PL" dirty="0" smtClean="0"/>
              <a:t>istoty </a:t>
            </a:r>
            <a:br>
              <a:rPr lang="pl-PL" dirty="0" smtClean="0"/>
            </a:br>
            <a:r>
              <a:rPr lang="pl-PL" dirty="0" smtClean="0"/>
              <a:t>metody LEADER;</a:t>
            </a:r>
          </a:p>
          <a:p>
            <a:pPr marL="324000" indent="-324000"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l-PL" u="sng" dirty="0" smtClean="0"/>
              <a:t>Zasada zrozumienia </a:t>
            </a:r>
            <a:r>
              <a:rPr lang="pl-PL" dirty="0" smtClean="0"/>
              <a:t>wizji</a:t>
            </a:r>
            <a:br>
              <a:rPr lang="pl-PL" dirty="0" smtClean="0"/>
            </a:br>
            <a:r>
              <a:rPr lang="pl-PL" dirty="0" smtClean="0"/>
              <a:t>i celów jako konkretyzacji </a:t>
            </a:r>
            <a:br>
              <a:rPr lang="pl-PL" dirty="0" smtClean="0"/>
            </a:br>
            <a:r>
              <a:rPr lang="pl-PL" dirty="0" smtClean="0"/>
              <a:t>zmiany na obszarze;</a:t>
            </a:r>
          </a:p>
        </p:txBody>
      </p:sp>
      <p:sp>
        <p:nvSpPr>
          <p:cNvPr id="4" name="Nawias klamrowy zamykający 3"/>
          <p:cNvSpPr/>
          <p:nvPr/>
        </p:nvSpPr>
        <p:spPr>
          <a:xfrm>
            <a:off x="4355976" y="1556792"/>
            <a:ext cx="360040" cy="201622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788024" y="1365068"/>
            <a:ext cx="40324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zanim przystąpimy do opracowania kryteriów oceny  przypomnijmy sobie podstawowe zasady i składniki podejścia LEADER, a także dokładnie zapoznajmy się z wizją i celami zapisanymi w strategii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3861048"/>
            <a:ext cx="4104456" cy="2592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4000" marR="0" lvl="0" indent="-324000" defTabSz="914400" fontAlgn="auto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3"/>
              <a:tabLst/>
              <a:defRPr/>
            </a:pPr>
            <a:r>
              <a:rPr lang="pl-PL" sz="2600" u="sng" dirty="0" smtClean="0">
                <a:latin typeface="Times New Roman" pitchFamily="18" charset="0"/>
                <a:cs typeface="Times New Roman" pitchFamily="18" charset="0"/>
              </a:rPr>
              <a:t>Zasada wynikowości,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istota kryterium wynika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z potrzeby wyboru wniosku spełniającego determinant celu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i wskaźnika</a:t>
            </a:r>
            <a:endParaRPr lang="pl-PL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9EC6-18CA-441F-8BA0-48CD5EBD00B4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10" name="Nawias klamrowy zamykający 9"/>
          <p:cNvSpPr/>
          <p:nvPr/>
        </p:nvSpPr>
        <p:spPr>
          <a:xfrm>
            <a:off x="4355976" y="3966016"/>
            <a:ext cx="360040" cy="2340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932040" y="4257340"/>
            <a:ext cx="3096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treść kryterium powinna uwzględniać czynnik </a:t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mający decydujący </a:t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wpływ na osiągnięcie </a:t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celów i ich wskaźników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Zasady konstruowania kryteriów oceny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3D09-B877-4A43-B38E-DDC9D998D1EB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3960440" cy="2269232"/>
          </a:xfrm>
        </p:spPr>
        <p:txBody>
          <a:bodyPr>
            <a:normAutofit/>
          </a:bodyPr>
          <a:lstStyle/>
          <a:p>
            <a:pPr marL="324000" indent="-324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4"/>
            </a:pPr>
            <a:r>
              <a:rPr lang="pl-PL" u="sng" dirty="0" smtClean="0"/>
              <a:t>Zasada uwzględnienia</a:t>
            </a:r>
            <a:br>
              <a:rPr lang="pl-PL" u="sng" dirty="0" smtClean="0"/>
            </a:br>
            <a:r>
              <a:rPr lang="pl-PL" dirty="0" smtClean="0"/>
              <a:t>lokalnego potencjału;</a:t>
            </a:r>
          </a:p>
          <a:p>
            <a:pPr marL="324000" indent="-324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4"/>
            </a:pPr>
            <a:r>
              <a:rPr lang="pl-PL" u="sng" dirty="0" smtClean="0"/>
              <a:t>Zasada uwzględnienia </a:t>
            </a:r>
            <a:br>
              <a:rPr lang="pl-PL" u="sng" dirty="0" smtClean="0"/>
            </a:br>
            <a:r>
              <a:rPr lang="pl-PL" spc="-50" dirty="0" smtClean="0"/>
              <a:t>obszarów problemowych</a:t>
            </a:r>
            <a:r>
              <a:rPr lang="pl-PL" dirty="0" smtClean="0"/>
              <a:t>;</a:t>
            </a:r>
            <a:endParaRPr lang="pl-PL" dirty="0"/>
          </a:p>
        </p:txBody>
      </p:sp>
      <p:sp>
        <p:nvSpPr>
          <p:cNvPr id="6" name="Nawias klamrowy zamykający 5"/>
          <p:cNvSpPr/>
          <p:nvPr/>
        </p:nvSpPr>
        <p:spPr>
          <a:xfrm>
            <a:off x="3807676" y="1556792"/>
            <a:ext cx="360040" cy="1944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283968" y="1562016"/>
            <a:ext cx="468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spc="-40" dirty="0" smtClean="0">
                <a:latin typeface="Times New Roman" pitchFamily="18" charset="0"/>
                <a:cs typeface="Times New Roman" pitchFamily="18" charset="0"/>
              </a:rPr>
              <a:t>kryteria powinny odnosić się do wyników </a:t>
            </a:r>
            <a:r>
              <a:rPr lang="pl-PL" sz="2000" spc="-20" dirty="0" smtClean="0">
                <a:latin typeface="Times New Roman" pitchFamily="18" charset="0"/>
                <a:cs typeface="Times New Roman" pitchFamily="18" charset="0"/>
              </a:rPr>
              <a:t>analizy potencjału, zwłaszcza do silnych </a:t>
            </a:r>
            <a:r>
              <a:rPr lang="pl-PL" sz="2000" spc="-30" dirty="0" smtClean="0">
                <a:latin typeface="Times New Roman" pitchFamily="18" charset="0"/>
                <a:cs typeface="Times New Roman" pitchFamily="18" charset="0"/>
              </a:rPr>
              <a:t>stron obszaru oraz uwzględnić przyczyny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problemów – czyli preferować te elementy projektu, których realizacja usunie te przyczyny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ymbol zastępczy zawartości 4"/>
          <p:cNvSpPr txBox="1">
            <a:spLocks/>
          </p:cNvSpPr>
          <p:nvPr/>
        </p:nvSpPr>
        <p:spPr>
          <a:xfrm>
            <a:off x="179512" y="4149080"/>
            <a:ext cx="3960440" cy="2016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4000" marR="0" lvl="0" indent="-324000" defTabSz="914400" fontAlgn="auto">
              <a:lnSpc>
                <a:spcPct val="120000"/>
              </a:lnSpc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6"/>
              <a:tabLst/>
              <a:defRPr/>
            </a:pPr>
            <a:r>
              <a:rPr lang="pl-PL" sz="2600" u="sng" dirty="0" smtClean="0">
                <a:latin typeface="Times New Roman" pitchFamily="18" charset="0"/>
                <a:cs typeface="Times New Roman" pitchFamily="18" charset="0"/>
              </a:rPr>
              <a:t>Zasada odniesienia</a:t>
            </a:r>
            <a:br>
              <a:rPr lang="pl-PL" sz="2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do ujawnionych (znanych) aspiracji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elity obszaru;</a:t>
            </a:r>
            <a:endParaRPr lang="pl-PL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Nawias klamrowy zamykający 8"/>
          <p:cNvSpPr/>
          <p:nvPr/>
        </p:nvSpPr>
        <p:spPr>
          <a:xfrm>
            <a:off x="3807676" y="4221304"/>
            <a:ext cx="360040" cy="1944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4283968" y="4226312"/>
            <a:ext cx="468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spc="-40" dirty="0" smtClean="0">
                <a:latin typeface="Times New Roman" pitchFamily="18" charset="0"/>
                <a:cs typeface="Times New Roman" pitchFamily="18" charset="0"/>
              </a:rPr>
              <a:t>kryteria powinny w swej treści uwzględniać poziom aspiracji elity obszaru, która miała decydujący wpływ na wynik diagnozy </a:t>
            </a:r>
            <a:br>
              <a:rPr lang="pl-PL" sz="2000" spc="-4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spc="-40" dirty="0" smtClean="0">
                <a:latin typeface="Times New Roman" pitchFamily="18" charset="0"/>
                <a:cs typeface="Times New Roman" pitchFamily="18" charset="0"/>
              </a:rPr>
              <a:t>i konstrukcję celów, czyli „dążyć” do </a:t>
            </a:r>
            <a:br>
              <a:rPr lang="pl-PL" sz="2000" spc="-4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spc="-40" dirty="0" smtClean="0">
                <a:latin typeface="Times New Roman" pitchFamily="18" charset="0"/>
                <a:cs typeface="Times New Roman" pitchFamily="18" charset="0"/>
              </a:rPr>
              <a:t>wyboru projektów o poziomie ambicji odpowiadającemu poziomowi aspiracji elity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Cechy kryteriów oceny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3D09-B877-4A43-B38E-DDC9D998D1EB}" type="datetime1">
              <a:rPr lang="pl-PL" smtClean="0"/>
              <a:pPr/>
              <a:t>2014-03-18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0524-C052-44EA-9808-8DC7408DB76D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71750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Podstawowe dwie cechy to adekwatność i mierzalność;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Ogólnie – </a:t>
            </a:r>
            <a:r>
              <a:rPr lang="pl-PL" b="1" dirty="0" smtClean="0"/>
              <a:t>adekwatność </a:t>
            </a:r>
            <a:r>
              <a:rPr lang="pl-PL" dirty="0" smtClean="0"/>
              <a:t>oznacza zgodność z czymś, dokładne odpowiadanie czemuś, odpowiedniość;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Natomiast  </a:t>
            </a:r>
            <a:r>
              <a:rPr lang="pl-PL" b="1" dirty="0" smtClean="0"/>
              <a:t>mierzalność</a:t>
            </a:r>
            <a:r>
              <a:rPr lang="pl-PL" dirty="0" smtClean="0"/>
              <a:t> – to cecha ilościowa, którą można wyrazić bezpośrednio za pomocą jednostek miary – liczby;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Inaczej mierzalność to aspekt klasyfikacji cech kryterium prowadzących do wyróżnienia właściwości, które można mierzyć i przyporządkowywać im wartości liczbowe, mierniki;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Szersze opisanie tych cech będzie uwzględniać metodyka budowy planu strategicznego;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1082</TotalTime>
  <Words>1526</Words>
  <Application>Microsoft Office PowerPoint</Application>
  <PresentationFormat>Pokaz na ekranie (4:3)</PresentationFormat>
  <Paragraphs>218</Paragraphs>
  <Slides>27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Kapitał</vt:lpstr>
      <vt:lpstr>Projektowanie kryteriów oceny  (w kontekście celów i wskaźników)  </vt:lpstr>
      <vt:lpstr>Plan</vt:lpstr>
      <vt:lpstr>Wprowadzenie – istota kryteriów oceny  i ich miejsce w procesie wyboru projektów</vt:lpstr>
      <vt:lpstr>Wprowadzenie – istota kryteriów oceny i ich miejsce w procesie wyboru projektów</vt:lpstr>
      <vt:lpstr>Wprowadzenie – istota kryteriów oceny  i ich miejsce w procesie wyboru projektów</vt:lpstr>
      <vt:lpstr>Wprowadzenie – istota kryteriów oceny  i ich miejsce w procesie wyboru projektów</vt:lpstr>
      <vt:lpstr>Zasady konstruowania kryteriów oceny</vt:lpstr>
      <vt:lpstr>Zasady konstruowania kryteriów oceny</vt:lpstr>
      <vt:lpstr>Cechy kryteriów oceny</vt:lpstr>
      <vt:lpstr>Adekwatność i mierzalność</vt:lpstr>
      <vt:lpstr>Adekwatność i mierzalność</vt:lpstr>
      <vt:lpstr>Cechy kryteriów oceny</vt:lpstr>
      <vt:lpstr>Cechy kryteriów oceny</vt:lpstr>
      <vt:lpstr>Ewaluacja kryteriów oceny</vt:lpstr>
      <vt:lpstr>Elementy analizy kryteriów oceny</vt:lpstr>
      <vt:lpstr>Elementy analizy kryteriów oceny</vt:lpstr>
      <vt:lpstr>Ewaluacja kryteriów oceny</vt:lpstr>
      <vt:lpstr>Ewaluacja kryteriów oceny</vt:lpstr>
      <vt:lpstr>Ewaluacja kryteriów oceny</vt:lpstr>
      <vt:lpstr>Zasady stosowania kryteriów w procesie oceny  i wyboru projektów (operacji) do finansowania</vt:lpstr>
      <vt:lpstr>Zasady stosowania kryteriów w procesie oceny  i wyboru projektów (operacji) do finansowania</vt:lpstr>
      <vt:lpstr>Zasady stosowania kryteriów w procesie oceny  i wyboru projektów (operacji) do finansowania</vt:lpstr>
      <vt:lpstr>Konstatacje</vt:lpstr>
      <vt:lpstr>Konstatacje</vt:lpstr>
      <vt:lpstr>Dziękuję za uwagę!!!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Projektowanie kryteriów oceny  (w kontekście celów i wskaźników)  Leszek Leśniak</dc:title>
  <dc:creator>Leszek Leśniak</dc:creator>
  <cp:lastModifiedBy>user</cp:lastModifiedBy>
  <cp:revision>49</cp:revision>
  <dcterms:created xsi:type="dcterms:W3CDTF">2013-05-15T07:53:17Z</dcterms:created>
  <dcterms:modified xsi:type="dcterms:W3CDTF">2014-03-18T18:43:11Z</dcterms:modified>
</cp:coreProperties>
</file>